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10"/>
  </p:notesMasterIdLst>
  <p:sldIdLst>
    <p:sldId id="256" r:id="rId2"/>
    <p:sldId id="257" r:id="rId3"/>
    <p:sldId id="259" r:id="rId4"/>
    <p:sldId id="280" r:id="rId5"/>
    <p:sldId id="281" r:id="rId6"/>
    <p:sldId id="273" r:id="rId7"/>
    <p:sldId id="286" r:id="rId8"/>
    <p:sldId id="285" r:id="rId9"/>
  </p:sldIdLst>
  <p:sldSz cx="9144000" cy="6858000" type="screen4x3"/>
  <p:notesSz cx="6670675" cy="9802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70FB3A55-F795-40E9-BC96-3F9AC8EB7ABC}">
          <p14:sldIdLst>
            <p14:sldId id="256"/>
            <p14:sldId id="257"/>
            <p14:sldId id="259"/>
            <p14:sldId id="280"/>
            <p14:sldId id="281"/>
            <p14:sldId id="273"/>
            <p14:sldId id="286"/>
            <p14:sldId id="28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0066CC"/>
    <a:srgbClr val="0000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Stile con tema 1 - Color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E25E649-3F16-4E02-A733-19D2CDBF48F0}" styleName="Stile medio 3 - Colore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Stile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90" autoAdjust="0"/>
    <p:restoredTop sz="94660"/>
  </p:normalViewPr>
  <p:slideViewPr>
    <p:cSldViewPr snapToGrid="0">
      <p:cViewPr varScale="1">
        <p:scale>
          <a:sx n="114" d="100"/>
          <a:sy n="114" d="100"/>
        </p:scale>
        <p:origin x="121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890626" cy="491843"/>
          </a:xfrm>
          <a:prstGeom prst="rect">
            <a:avLst/>
          </a:prstGeom>
        </p:spPr>
        <p:txBody>
          <a:bodyPr vert="horz" lIns="94125" tIns="47063" rIns="94125" bIns="47063" rtlCol="0"/>
          <a:lstStyle>
            <a:lvl1pPr algn="l">
              <a:defRPr sz="1200"/>
            </a:lvl1pPr>
          </a:lstStyle>
          <a:p>
            <a:endParaRPr lang="it-IT"/>
          </a:p>
        </p:txBody>
      </p:sp>
      <p:sp>
        <p:nvSpPr>
          <p:cNvPr id="3" name="Segnaposto data 2"/>
          <p:cNvSpPr>
            <a:spLocks noGrp="1"/>
          </p:cNvSpPr>
          <p:nvPr>
            <p:ph type="dt" idx="1"/>
          </p:nvPr>
        </p:nvSpPr>
        <p:spPr>
          <a:xfrm>
            <a:off x="3778506" y="0"/>
            <a:ext cx="2890626" cy="491843"/>
          </a:xfrm>
          <a:prstGeom prst="rect">
            <a:avLst/>
          </a:prstGeom>
        </p:spPr>
        <p:txBody>
          <a:bodyPr vert="horz" lIns="94125" tIns="47063" rIns="94125" bIns="47063" rtlCol="0"/>
          <a:lstStyle>
            <a:lvl1pPr algn="r">
              <a:defRPr sz="1200"/>
            </a:lvl1pPr>
          </a:lstStyle>
          <a:p>
            <a:fld id="{564AA88A-1A7E-42D6-B093-B9801A10D46F}" type="datetimeFigureOut">
              <a:rPr lang="it-IT" smtClean="0"/>
              <a:t>11/02/2021</a:t>
            </a:fld>
            <a:endParaRPr lang="it-IT"/>
          </a:p>
        </p:txBody>
      </p:sp>
      <p:sp>
        <p:nvSpPr>
          <p:cNvPr id="4" name="Segnaposto immagine diapositiva 3"/>
          <p:cNvSpPr>
            <a:spLocks noGrp="1" noRot="1" noChangeAspect="1"/>
          </p:cNvSpPr>
          <p:nvPr>
            <p:ph type="sldImg" idx="2"/>
          </p:nvPr>
        </p:nvSpPr>
        <p:spPr>
          <a:xfrm>
            <a:off x="1130300" y="1225550"/>
            <a:ext cx="4410075" cy="3308350"/>
          </a:xfrm>
          <a:prstGeom prst="rect">
            <a:avLst/>
          </a:prstGeom>
          <a:noFill/>
          <a:ln w="12700">
            <a:solidFill>
              <a:prstClr val="black"/>
            </a:solidFill>
          </a:ln>
        </p:spPr>
        <p:txBody>
          <a:bodyPr vert="horz" lIns="94125" tIns="47063" rIns="94125" bIns="47063" rtlCol="0" anchor="ctr"/>
          <a:lstStyle/>
          <a:p>
            <a:endParaRPr lang="it-IT"/>
          </a:p>
        </p:txBody>
      </p:sp>
      <p:sp>
        <p:nvSpPr>
          <p:cNvPr id="5" name="Segnaposto note 4"/>
          <p:cNvSpPr>
            <a:spLocks noGrp="1"/>
          </p:cNvSpPr>
          <p:nvPr>
            <p:ph type="body" sz="quarter" idx="3"/>
          </p:nvPr>
        </p:nvSpPr>
        <p:spPr>
          <a:xfrm>
            <a:off x="667068" y="4717604"/>
            <a:ext cx="5336540" cy="3859858"/>
          </a:xfrm>
          <a:prstGeom prst="rect">
            <a:avLst/>
          </a:prstGeom>
        </p:spPr>
        <p:txBody>
          <a:bodyPr vert="horz" lIns="94125" tIns="47063" rIns="94125" bIns="47063"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310972"/>
            <a:ext cx="2890626" cy="491842"/>
          </a:xfrm>
          <a:prstGeom prst="rect">
            <a:avLst/>
          </a:prstGeom>
        </p:spPr>
        <p:txBody>
          <a:bodyPr vert="horz" lIns="94125" tIns="47063" rIns="94125" bIns="47063" rtlCol="0" anchor="b"/>
          <a:lstStyle>
            <a:lvl1pPr algn="l">
              <a:defRPr sz="1200"/>
            </a:lvl1pPr>
          </a:lstStyle>
          <a:p>
            <a:endParaRPr lang="it-IT"/>
          </a:p>
        </p:txBody>
      </p:sp>
      <p:sp>
        <p:nvSpPr>
          <p:cNvPr id="7" name="Segnaposto numero diapositiva 6"/>
          <p:cNvSpPr>
            <a:spLocks noGrp="1"/>
          </p:cNvSpPr>
          <p:nvPr>
            <p:ph type="sldNum" sz="quarter" idx="5"/>
          </p:nvPr>
        </p:nvSpPr>
        <p:spPr>
          <a:xfrm>
            <a:off x="3778506" y="9310972"/>
            <a:ext cx="2890626" cy="491842"/>
          </a:xfrm>
          <a:prstGeom prst="rect">
            <a:avLst/>
          </a:prstGeom>
        </p:spPr>
        <p:txBody>
          <a:bodyPr vert="horz" lIns="94125" tIns="47063" rIns="94125" bIns="47063" rtlCol="0" anchor="b"/>
          <a:lstStyle>
            <a:lvl1pPr algn="r">
              <a:defRPr sz="1200"/>
            </a:lvl1pPr>
          </a:lstStyle>
          <a:p>
            <a:fld id="{19AE6060-AAA5-4BB5-B325-5CB7DFDDA1B4}" type="slidenum">
              <a:rPr lang="it-IT" smtClean="0"/>
              <a:t>‹N›</a:t>
            </a:fld>
            <a:endParaRPr lang="it-IT"/>
          </a:p>
        </p:txBody>
      </p:sp>
    </p:spTree>
    <p:extLst>
      <p:ext uri="{BB962C8B-B14F-4D97-AF65-F5344CB8AC3E}">
        <p14:creationId xmlns:p14="http://schemas.microsoft.com/office/powerpoint/2010/main" val="688463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1130300" y="1225550"/>
            <a:ext cx="4410075" cy="3308350"/>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19AE6060-AAA5-4BB5-B325-5CB7DFDDA1B4}" type="slidenum">
              <a:rPr lang="it-IT" smtClean="0"/>
              <a:t>1</a:t>
            </a:fld>
            <a:endParaRPr lang="it-IT"/>
          </a:p>
        </p:txBody>
      </p:sp>
    </p:spTree>
    <p:extLst>
      <p:ext uri="{BB962C8B-B14F-4D97-AF65-F5344CB8AC3E}">
        <p14:creationId xmlns:p14="http://schemas.microsoft.com/office/powerpoint/2010/main" val="325133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4500"/>
            </a:lvl1pPr>
          </a:lstStyle>
          <a:p>
            <a:r>
              <a:rPr lang="it-IT"/>
              <a:t>Fare clic per modificare lo stile del titolo</a:t>
            </a:r>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56977197-ED20-40A7-8D02-416F14577B3D}" type="datetime1">
              <a:rPr lang="it-IT" smtClean="0"/>
              <a:t>11/02/2021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400B07D-C1CB-4AE6-8F68-5D03925CF4A2}" type="slidenum">
              <a:rPr lang="it-IT" smtClean="0"/>
              <a:t>‹N›</a:t>
            </a:fld>
            <a:endParaRPr lang="it-IT"/>
          </a:p>
        </p:txBody>
      </p:sp>
    </p:spTree>
    <p:extLst>
      <p:ext uri="{BB962C8B-B14F-4D97-AF65-F5344CB8AC3E}">
        <p14:creationId xmlns:p14="http://schemas.microsoft.com/office/powerpoint/2010/main" val="3615625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316C97E4-4C2B-48E4-A36C-6440D6370DF5}" type="datetime1">
              <a:rPr lang="it-IT" smtClean="0"/>
              <a:t>11/02/2021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400B07D-C1CB-4AE6-8F68-5D03925CF4A2}" type="slidenum">
              <a:rPr lang="it-IT" smtClean="0"/>
              <a:t>‹N›</a:t>
            </a:fld>
            <a:endParaRPr lang="it-IT"/>
          </a:p>
        </p:txBody>
      </p:sp>
    </p:spTree>
    <p:extLst>
      <p:ext uri="{BB962C8B-B14F-4D97-AF65-F5344CB8AC3E}">
        <p14:creationId xmlns:p14="http://schemas.microsoft.com/office/powerpoint/2010/main" val="1538737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43675" y="365125"/>
            <a:ext cx="1971675"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28650" y="365125"/>
            <a:ext cx="5800725"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6F724FCE-2445-47FE-AE08-F3D3883FF3A6}" type="datetime1">
              <a:rPr lang="it-IT" smtClean="0"/>
              <a:t>11/02/2021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400B07D-C1CB-4AE6-8F68-5D03925CF4A2}" type="slidenum">
              <a:rPr lang="it-IT" smtClean="0"/>
              <a:t>‹N›</a:t>
            </a:fld>
            <a:endParaRPr lang="it-IT"/>
          </a:p>
        </p:txBody>
      </p:sp>
    </p:spTree>
    <p:extLst>
      <p:ext uri="{BB962C8B-B14F-4D97-AF65-F5344CB8AC3E}">
        <p14:creationId xmlns:p14="http://schemas.microsoft.com/office/powerpoint/2010/main" val="640193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E7373CBF-2580-4A74-8CF0-FC2217389948}" type="datetime1">
              <a:rPr lang="it-IT" smtClean="0"/>
              <a:t>11/02/2021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400B07D-C1CB-4AE6-8F68-5D03925CF4A2}" type="slidenum">
              <a:rPr lang="it-IT" smtClean="0"/>
              <a:t>‹N›</a:t>
            </a:fld>
            <a:endParaRPr lang="it-IT"/>
          </a:p>
        </p:txBody>
      </p:sp>
    </p:spTree>
    <p:extLst>
      <p:ext uri="{BB962C8B-B14F-4D97-AF65-F5344CB8AC3E}">
        <p14:creationId xmlns:p14="http://schemas.microsoft.com/office/powerpoint/2010/main" val="3343627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9"/>
            <a:ext cx="7886700" cy="2852737"/>
          </a:xfrm>
        </p:spPr>
        <p:txBody>
          <a:bodyPr anchor="b"/>
          <a:lstStyle>
            <a:lvl1pPr>
              <a:defRPr sz="4500"/>
            </a:lvl1pPr>
          </a:lstStyle>
          <a:p>
            <a:r>
              <a:rPr lang="it-IT"/>
              <a:t>Fare clic per modificare lo stile del titolo</a:t>
            </a:r>
          </a:p>
        </p:txBody>
      </p:sp>
      <p:sp>
        <p:nvSpPr>
          <p:cNvPr id="3" name="Segnaposto tes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5E2AA18E-29B2-4B75-BF27-750948F63576}" type="datetime1">
              <a:rPr lang="it-IT" smtClean="0"/>
              <a:t>11/02/2021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400B07D-C1CB-4AE6-8F68-5D03925CF4A2}" type="slidenum">
              <a:rPr lang="it-IT" smtClean="0"/>
              <a:t>‹N›</a:t>
            </a:fld>
            <a:endParaRPr lang="it-IT"/>
          </a:p>
        </p:txBody>
      </p:sp>
    </p:spTree>
    <p:extLst>
      <p:ext uri="{BB962C8B-B14F-4D97-AF65-F5344CB8AC3E}">
        <p14:creationId xmlns:p14="http://schemas.microsoft.com/office/powerpoint/2010/main" val="256279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28650" y="1825625"/>
            <a:ext cx="38862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29150" y="1825625"/>
            <a:ext cx="38862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7F5FEF02-68B4-4458-AD8D-9C5FCEC47023}" type="datetime1">
              <a:rPr lang="it-IT" smtClean="0"/>
              <a:t>11/02/2021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400B07D-C1CB-4AE6-8F68-5D03925CF4A2}" type="slidenum">
              <a:rPr lang="it-IT" smtClean="0"/>
              <a:t>‹N›</a:t>
            </a:fld>
            <a:endParaRPr lang="it-IT"/>
          </a:p>
        </p:txBody>
      </p:sp>
    </p:spTree>
    <p:extLst>
      <p:ext uri="{BB962C8B-B14F-4D97-AF65-F5344CB8AC3E}">
        <p14:creationId xmlns:p14="http://schemas.microsoft.com/office/powerpoint/2010/main" val="514409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29841" y="365126"/>
            <a:ext cx="7886700" cy="1325563"/>
          </a:xfrm>
        </p:spPr>
        <p:txBody>
          <a:bodyPr/>
          <a:lstStyle/>
          <a:p>
            <a:r>
              <a:rPr lang="it-IT"/>
              <a:t>Fare clic per modificare lo stile del titolo</a:t>
            </a:r>
          </a:p>
        </p:txBody>
      </p:sp>
      <p:sp>
        <p:nvSpPr>
          <p:cNvPr id="3" name="Segnaposto tes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4" name="Segnaposto contenuto 3"/>
          <p:cNvSpPr>
            <a:spLocks noGrp="1"/>
          </p:cNvSpPr>
          <p:nvPr>
            <p:ph sz="half" idx="2"/>
          </p:nvPr>
        </p:nvSpPr>
        <p:spPr>
          <a:xfrm>
            <a:off x="629842" y="2505075"/>
            <a:ext cx="3868340"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Fare clic per modificare stili del testo dello schema</a:t>
            </a:r>
          </a:p>
        </p:txBody>
      </p:sp>
      <p:sp>
        <p:nvSpPr>
          <p:cNvPr id="6" name="Segnaposto contenuto 5"/>
          <p:cNvSpPr>
            <a:spLocks noGrp="1"/>
          </p:cNvSpPr>
          <p:nvPr>
            <p:ph sz="quarter" idx="4"/>
          </p:nvPr>
        </p:nvSpPr>
        <p:spPr>
          <a:xfrm>
            <a:off x="4629150" y="2505075"/>
            <a:ext cx="3887391"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0711F674-985F-41F5-A7C8-55EDF5983E8A}" type="datetime1">
              <a:rPr lang="it-IT" smtClean="0"/>
              <a:t>11/02/2021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400B07D-C1CB-4AE6-8F68-5D03925CF4A2}" type="slidenum">
              <a:rPr lang="it-IT" smtClean="0"/>
              <a:t>‹N›</a:t>
            </a:fld>
            <a:endParaRPr lang="it-IT"/>
          </a:p>
        </p:txBody>
      </p:sp>
    </p:spTree>
    <p:extLst>
      <p:ext uri="{BB962C8B-B14F-4D97-AF65-F5344CB8AC3E}">
        <p14:creationId xmlns:p14="http://schemas.microsoft.com/office/powerpoint/2010/main" val="698087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4F6CBB73-E061-46E1-B7F6-24F1BC41497F}" type="datetime1">
              <a:rPr lang="it-IT" smtClean="0"/>
              <a:t>11/02/2021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400B07D-C1CB-4AE6-8F68-5D03925CF4A2}" type="slidenum">
              <a:rPr lang="it-IT" smtClean="0"/>
              <a:t>‹N›</a:t>
            </a:fld>
            <a:endParaRPr lang="it-IT"/>
          </a:p>
        </p:txBody>
      </p:sp>
    </p:spTree>
    <p:extLst>
      <p:ext uri="{BB962C8B-B14F-4D97-AF65-F5344CB8AC3E}">
        <p14:creationId xmlns:p14="http://schemas.microsoft.com/office/powerpoint/2010/main" val="2348947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8E524BF-A004-4598-AD2F-AF0C0795E78A}" type="datetime1">
              <a:rPr lang="it-IT" smtClean="0"/>
              <a:t>11/02/2021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400B07D-C1CB-4AE6-8F68-5D03925CF4A2}" type="slidenum">
              <a:rPr lang="it-IT" smtClean="0"/>
              <a:t>‹N›</a:t>
            </a:fld>
            <a:endParaRPr lang="it-IT"/>
          </a:p>
        </p:txBody>
      </p:sp>
    </p:spTree>
    <p:extLst>
      <p:ext uri="{BB962C8B-B14F-4D97-AF65-F5344CB8AC3E}">
        <p14:creationId xmlns:p14="http://schemas.microsoft.com/office/powerpoint/2010/main" val="1125795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a:t>
            </a:r>
          </a:p>
        </p:txBody>
      </p:sp>
      <p:sp>
        <p:nvSpPr>
          <p:cNvPr id="3" name="Segnaposto contenut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B619AFFA-89B8-49EE-A1A6-BB642F7F7CA6}" type="datetime1">
              <a:rPr lang="it-IT" smtClean="0"/>
              <a:t>11/02/2021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400B07D-C1CB-4AE6-8F68-5D03925CF4A2}" type="slidenum">
              <a:rPr lang="it-IT" smtClean="0"/>
              <a:t>‹N›</a:t>
            </a:fld>
            <a:endParaRPr lang="it-IT"/>
          </a:p>
        </p:txBody>
      </p:sp>
    </p:spTree>
    <p:extLst>
      <p:ext uri="{BB962C8B-B14F-4D97-AF65-F5344CB8AC3E}">
        <p14:creationId xmlns:p14="http://schemas.microsoft.com/office/powerpoint/2010/main" val="581322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29841" y="457200"/>
            <a:ext cx="2949178" cy="1600200"/>
          </a:xfrm>
        </p:spPr>
        <p:txBody>
          <a:bodyPr anchor="b"/>
          <a:lstStyle>
            <a:lvl1pPr>
              <a:defRPr sz="2400"/>
            </a:lvl1pPr>
          </a:lstStyle>
          <a:p>
            <a:r>
              <a:rPr lang="it-IT"/>
              <a:t>Fare clic per modificare lo stile del titolo</a:t>
            </a:r>
          </a:p>
        </p:txBody>
      </p:sp>
      <p:sp>
        <p:nvSpPr>
          <p:cNvPr id="3" name="Segnaposto immagin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it-IT"/>
          </a:p>
        </p:txBody>
      </p:sp>
      <p:sp>
        <p:nvSpPr>
          <p:cNvPr id="4" name="Segnaposto tes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0A57E5C-89D7-406B-B1E0-591FDBA83BF3}" type="datetime1">
              <a:rPr lang="it-IT" smtClean="0"/>
              <a:t>11/02/2021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400B07D-C1CB-4AE6-8F68-5D03925CF4A2}" type="slidenum">
              <a:rPr lang="it-IT" smtClean="0"/>
              <a:t>‹N›</a:t>
            </a:fld>
            <a:endParaRPr lang="it-IT"/>
          </a:p>
        </p:txBody>
      </p:sp>
    </p:spTree>
    <p:extLst>
      <p:ext uri="{BB962C8B-B14F-4D97-AF65-F5344CB8AC3E}">
        <p14:creationId xmlns:p14="http://schemas.microsoft.com/office/powerpoint/2010/main" val="1224282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07FA46A-5346-45DF-A007-31A19AF07E6A}" type="datetime1">
              <a:rPr lang="it-IT" smtClean="0"/>
              <a:t>11/02/2021</a:t>
            </a:fld>
            <a:endParaRPr lang="it-IT"/>
          </a:p>
        </p:txBody>
      </p:sp>
      <p:sp>
        <p:nvSpPr>
          <p:cNvPr id="5" name="Segnaposto piè di pa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400B07D-C1CB-4AE6-8F68-5D03925CF4A2}" type="slidenum">
              <a:rPr lang="it-IT" smtClean="0"/>
              <a:t>‹N›</a:t>
            </a:fld>
            <a:endParaRPr lang="it-IT"/>
          </a:p>
        </p:txBody>
      </p:sp>
    </p:spTree>
    <p:extLst>
      <p:ext uri="{BB962C8B-B14F-4D97-AF65-F5344CB8AC3E}">
        <p14:creationId xmlns:p14="http://schemas.microsoft.com/office/powerpoint/2010/main" val="462892106"/>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it-I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servizi.popso.it/informative_casse/index.php?cassa=RA" TargetMode="Externa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mailto:informazioni@pec.cassaragionieri.it" TargetMode="External"/><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a:xfrm>
            <a:off x="427758" y="2075742"/>
            <a:ext cx="7816589" cy="2081614"/>
          </a:xfrm>
        </p:spPr>
        <p:txBody>
          <a:bodyPr>
            <a:normAutofit fontScale="90000"/>
          </a:bodyPr>
          <a:lstStyle/>
          <a:p>
            <a:r>
              <a:rPr lang="it-IT" b="1" dirty="0"/>
              <a:t>BREVE GUIDA AL VERSAMENTO DEI CONTRIBUTI PREVIDENZIALI</a:t>
            </a:r>
            <a:br>
              <a:rPr lang="it-IT" b="1" dirty="0"/>
            </a:br>
            <a:r>
              <a:rPr lang="it-IT" b="1" dirty="0"/>
              <a:t>(aggiornata con la riforma del Regolamento della Previdenza entrata in vigore il 1° gennaio 2021)</a:t>
            </a:r>
          </a:p>
        </p:txBody>
      </p:sp>
      <p:pic>
        <p:nvPicPr>
          <p:cNvPr id="8" name="Segnaposto contenuto 7"/>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0" y="0"/>
            <a:ext cx="4322618" cy="1601527"/>
          </a:xfrm>
        </p:spPr>
      </p:pic>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4400B07D-C1CB-4AE6-8F68-5D03925CF4A2}" type="slidenum">
              <a:rPr lang="it-IT" smtClean="0"/>
              <a:pPr/>
              <a:t>1</a:t>
            </a:fld>
            <a:endParaRPr lang="it-IT"/>
          </a:p>
        </p:txBody>
      </p:sp>
      <p:sp>
        <p:nvSpPr>
          <p:cNvPr id="15" name="Rettangolo 14"/>
          <p:cNvSpPr/>
          <p:nvPr/>
        </p:nvSpPr>
        <p:spPr>
          <a:xfrm>
            <a:off x="0" y="1565654"/>
            <a:ext cx="9139646" cy="45719"/>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Rettangolo 15"/>
          <p:cNvSpPr/>
          <p:nvPr/>
        </p:nvSpPr>
        <p:spPr>
          <a:xfrm>
            <a:off x="0" y="1641566"/>
            <a:ext cx="9139646" cy="9648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CasellaDiTesto 16"/>
          <p:cNvSpPr txBox="1"/>
          <p:nvPr/>
        </p:nvSpPr>
        <p:spPr>
          <a:xfrm>
            <a:off x="6720384" y="2581180"/>
            <a:ext cx="1976845" cy="307777"/>
          </a:xfrm>
          <a:prstGeom prst="rect">
            <a:avLst/>
          </a:prstGeom>
          <a:noFill/>
        </p:spPr>
        <p:txBody>
          <a:bodyPr wrap="square" rtlCol="0">
            <a:spAutoFit/>
          </a:bodyPr>
          <a:lstStyle/>
          <a:p>
            <a:r>
              <a:rPr lang="it-IT" sz="1400" dirty="0">
                <a:latin typeface="+mj-lt"/>
              </a:rPr>
              <a:t> </a:t>
            </a:r>
          </a:p>
        </p:txBody>
      </p:sp>
      <p:graphicFrame>
        <p:nvGraphicFramePr>
          <p:cNvPr id="3" name="Tabella 2">
            <a:extLst>
              <a:ext uri="{FF2B5EF4-FFF2-40B4-BE49-F238E27FC236}">
                <a16:creationId xmlns:a16="http://schemas.microsoft.com/office/drawing/2014/main" id="{F2E92F4B-1F4B-4A81-BB0E-0D2C825ECE89}"/>
              </a:ext>
            </a:extLst>
          </p:cNvPr>
          <p:cNvGraphicFramePr>
            <a:graphicFrameLocks noGrp="1"/>
          </p:cNvGraphicFramePr>
          <p:nvPr>
            <p:extLst>
              <p:ext uri="{D42A27DB-BD31-4B8C-83A1-F6EECF244321}">
                <p14:modId xmlns:p14="http://schemas.microsoft.com/office/powerpoint/2010/main" val="3521457604"/>
              </p:ext>
            </p:extLst>
          </p:nvPr>
        </p:nvGraphicFramePr>
        <p:xfrm>
          <a:off x="453006" y="4495049"/>
          <a:ext cx="5874050" cy="594360"/>
        </p:xfrm>
        <a:graphic>
          <a:graphicData uri="http://schemas.openxmlformats.org/drawingml/2006/table">
            <a:tbl>
              <a:tblPr bandRow="1">
                <a:tableStyleId>{073A0DAA-6AF3-43AB-8588-CEC1D06C72B9}</a:tableStyleId>
              </a:tblPr>
              <a:tblGrid>
                <a:gridCol w="5874050">
                  <a:extLst>
                    <a:ext uri="{9D8B030D-6E8A-4147-A177-3AD203B41FA5}">
                      <a16:colId xmlns:a16="http://schemas.microsoft.com/office/drawing/2014/main" val="5751678"/>
                    </a:ext>
                  </a:extLst>
                </a:gridCol>
              </a:tblGrid>
              <a:tr h="124980">
                <a:tc>
                  <a:txBody>
                    <a:bodyPr/>
                    <a:lstStyle/>
                    <a:p>
                      <a:r>
                        <a:rPr lang="it-IT" b="1" dirty="0">
                          <a:solidFill>
                            <a:srgbClr val="0066CC"/>
                          </a:solidFill>
                        </a:rPr>
                        <a:t>DELEGATO CNPR ALL’ODCEC DI COSENZA</a:t>
                      </a:r>
                    </a:p>
                  </a:txBody>
                  <a:tcPr/>
                </a:tc>
                <a:extLst>
                  <a:ext uri="{0D108BD9-81ED-4DB2-BD59-A6C34878D82A}">
                    <a16:rowId xmlns:a16="http://schemas.microsoft.com/office/drawing/2014/main" val="135447975"/>
                  </a:ext>
                </a:extLst>
              </a:tr>
              <a:tr h="124980">
                <a:tc>
                  <a:txBody>
                    <a:bodyPr/>
                    <a:lstStyle/>
                    <a:p>
                      <a:r>
                        <a:rPr lang="it-IT" dirty="0"/>
                        <a:t>1) dott. Baldino Salvatore       (e-mail: salvatorebaldino61@gmail.com)</a:t>
                      </a:r>
                    </a:p>
                  </a:txBody>
                  <a:tcPr/>
                </a:tc>
                <a:extLst>
                  <a:ext uri="{0D108BD9-81ED-4DB2-BD59-A6C34878D82A}">
                    <a16:rowId xmlns:a16="http://schemas.microsoft.com/office/drawing/2014/main" val="341270922"/>
                  </a:ext>
                </a:extLst>
              </a:tr>
            </a:tbl>
          </a:graphicData>
        </a:graphic>
      </p:graphicFrame>
      <p:pic>
        <p:nvPicPr>
          <p:cNvPr id="1028" name="Picture 4" descr="ODC_CS_logo">
            <a:extLst>
              <a:ext uri="{FF2B5EF4-FFF2-40B4-BE49-F238E27FC236}">
                <a16:creationId xmlns:a16="http://schemas.microsoft.com/office/drawing/2014/main" id="{85427485-176F-435C-812C-78E30FBD44B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95837" y="136524"/>
            <a:ext cx="2638425"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401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a:t>
            </a:r>
            <a:r>
              <a:rPr lang="it-IT" sz="2800" dirty="0"/>
              <a:t>		 </a:t>
            </a:r>
            <a:r>
              <a:rPr lang="it-IT" dirty="0">
                <a:solidFill>
                  <a:srgbClr val="0070C0"/>
                </a:solidFill>
              </a:rPr>
              <a:t>Contribuzione 2021</a:t>
            </a:r>
          </a:p>
        </p:txBody>
      </p:sp>
      <p:sp>
        <p:nvSpPr>
          <p:cNvPr id="3" name="Segnaposto contenuto 2"/>
          <p:cNvSpPr>
            <a:spLocks noGrp="1"/>
          </p:cNvSpPr>
          <p:nvPr>
            <p:ph sz="half" idx="1"/>
          </p:nvPr>
        </p:nvSpPr>
        <p:spPr>
          <a:xfrm>
            <a:off x="619991" y="2580167"/>
            <a:ext cx="3886200" cy="3299084"/>
          </a:xfrm>
        </p:spPr>
        <p:txBody>
          <a:bodyPr>
            <a:normAutofit lnSpcReduction="10000"/>
          </a:bodyPr>
          <a:lstStyle/>
          <a:p>
            <a:r>
              <a:rPr lang="it-IT" b="1" dirty="0"/>
              <a:t>Il prossimo 28 febbraio scade la prima delle sette rate di versamento dei contributi previdenziali.</a:t>
            </a:r>
            <a:endParaRPr lang="it-IT" dirty="0"/>
          </a:p>
          <a:p>
            <a:pPr marL="0" indent="0">
              <a:buNone/>
            </a:pPr>
            <a:endParaRPr lang="it-IT" b="1" dirty="0"/>
          </a:p>
          <a:p>
            <a:pPr marL="0" indent="0">
              <a:buNone/>
            </a:pPr>
            <a:r>
              <a:rPr lang="it-IT" sz="1800" dirty="0"/>
              <a:t>I contributi, a partire dal 1° gennaio 2021 sono ripartiti a inizio anno in 7 rate di uguale importo; le scadenze restano quelle consuete: 16 febbraio (solo per il 2021 slitta al 28 febbraio), 16 aprile, 16 giugno, 16 luglio, 16 settembre, 16 ottobre, 16 dicembre.</a:t>
            </a:r>
            <a:endParaRPr lang="it-IT" sz="1800" b="1"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4400B07D-C1CB-4AE6-8F68-5D03925CF4A2}" type="slidenum">
              <a:rPr lang="it-IT" smtClean="0"/>
              <a:t>2</a:t>
            </a:fld>
            <a:endParaRPr lang="it-IT"/>
          </a:p>
        </p:txBody>
      </p:sp>
      <p:pic>
        <p:nvPicPr>
          <p:cNvPr id="7" name="Segnaposto contenuto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49382" y="0"/>
            <a:ext cx="4322618" cy="1690689"/>
          </a:xfrm>
        </p:spPr>
      </p:pic>
      <p:pic>
        <p:nvPicPr>
          <p:cNvPr id="8" name="Segnaposto contenuto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1782" y="152400"/>
            <a:ext cx="4322618" cy="1690689"/>
          </a:xfrm>
          <a:prstGeom prst="rect">
            <a:avLst/>
          </a:prstGeom>
        </p:spPr>
      </p:pic>
      <p:pic>
        <p:nvPicPr>
          <p:cNvPr id="10" name="Immagin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31867" y="3474695"/>
            <a:ext cx="3983126" cy="1699870"/>
          </a:xfrm>
          <a:prstGeom prst="rect">
            <a:avLst/>
          </a:prstGeom>
        </p:spPr>
      </p:pic>
      <p:sp>
        <p:nvSpPr>
          <p:cNvPr id="11" name="Rettangolo 10"/>
          <p:cNvSpPr/>
          <p:nvPr/>
        </p:nvSpPr>
        <p:spPr>
          <a:xfrm>
            <a:off x="0" y="1641566"/>
            <a:ext cx="9139646" cy="9648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485870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454820"/>
            <a:ext cx="7886700" cy="1325563"/>
          </a:xfrm>
        </p:spPr>
        <p:txBody>
          <a:bodyPr/>
          <a:lstStyle/>
          <a:p>
            <a:r>
              <a:rPr lang="it-IT" dirty="0"/>
              <a:t>						</a:t>
            </a:r>
            <a:r>
              <a:rPr lang="it-IT" dirty="0">
                <a:solidFill>
                  <a:srgbClr val="0070C0"/>
                </a:solidFill>
              </a:rPr>
              <a:t>I Contributi</a:t>
            </a:r>
          </a:p>
        </p:txBody>
      </p:sp>
      <p:sp>
        <p:nvSpPr>
          <p:cNvPr id="3" name="Segnaposto contenuto 2"/>
          <p:cNvSpPr>
            <a:spLocks noGrp="1"/>
          </p:cNvSpPr>
          <p:nvPr>
            <p:ph sz="half" idx="1"/>
          </p:nvPr>
        </p:nvSpPr>
        <p:spPr>
          <a:xfrm>
            <a:off x="628650" y="2082803"/>
            <a:ext cx="3886200" cy="4351338"/>
          </a:xfrm>
        </p:spPr>
        <p:txBody>
          <a:bodyPr>
            <a:normAutofit lnSpcReduction="10000"/>
          </a:bodyPr>
          <a:lstStyle/>
          <a:p>
            <a:pPr marL="0" indent="0">
              <a:buNone/>
            </a:pPr>
            <a:r>
              <a:rPr lang="it-IT" dirty="0"/>
              <a:t>La contribuzione minimale dovuta per il 2021 per gli iscritti non destinatari di opzione è la seguente:</a:t>
            </a:r>
          </a:p>
          <a:p>
            <a:r>
              <a:rPr lang="it-IT" dirty="0"/>
              <a:t>Soggettivo   € 3.205,64</a:t>
            </a:r>
          </a:p>
          <a:p>
            <a:r>
              <a:rPr lang="it-IT" dirty="0"/>
              <a:t>Integrativo   €    798,25</a:t>
            </a:r>
          </a:p>
          <a:p>
            <a:r>
              <a:rPr lang="it-IT" dirty="0" err="1"/>
              <a:t>Sogg</a:t>
            </a:r>
            <a:r>
              <a:rPr lang="it-IT" dirty="0"/>
              <a:t>. </a:t>
            </a:r>
            <a:r>
              <a:rPr lang="it-IT" dirty="0" err="1"/>
              <a:t>Suppl</a:t>
            </a:r>
            <a:r>
              <a:rPr lang="it-IT" dirty="0"/>
              <a:t>. €    516,00</a:t>
            </a:r>
          </a:p>
          <a:p>
            <a:pPr marL="0" indent="0">
              <a:buNone/>
            </a:pPr>
            <a:r>
              <a:rPr lang="it-IT" dirty="0"/>
              <a:t>Tali importi sono suddivisi in 7 rate a cui va aggiunto 1/7 delle eccedenze dovute per il precedente anno con conguaglio a partire dalla rata successiva alla presentazione della comunicazione A19.</a:t>
            </a:r>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4400B07D-C1CB-4AE6-8F68-5D03925CF4A2}" type="slidenum">
              <a:rPr lang="it-IT" smtClean="0"/>
              <a:t>3</a:t>
            </a:fld>
            <a:endParaRPr lang="it-IT"/>
          </a:p>
        </p:txBody>
      </p:sp>
      <p:pic>
        <p:nvPicPr>
          <p:cNvPr id="7" name="Segnaposto contenuto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49382" y="0"/>
            <a:ext cx="4322618" cy="1690689"/>
          </a:xfrm>
        </p:spPr>
      </p:pic>
      <p:pic>
        <p:nvPicPr>
          <p:cNvPr id="8" name="Segnaposto contenuto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1782" y="152400"/>
            <a:ext cx="4322618" cy="1690689"/>
          </a:xfrm>
          <a:prstGeom prst="rect">
            <a:avLst/>
          </a:prstGeom>
        </p:spPr>
      </p:pic>
      <p:pic>
        <p:nvPicPr>
          <p:cNvPr id="9" name="Immagin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35082" y="2924796"/>
            <a:ext cx="2902804" cy="2902804"/>
          </a:xfrm>
          <a:prstGeom prst="rect">
            <a:avLst/>
          </a:prstGeom>
        </p:spPr>
      </p:pic>
      <p:sp>
        <p:nvSpPr>
          <p:cNvPr id="10" name="Rettangolo 9"/>
          <p:cNvSpPr/>
          <p:nvPr/>
        </p:nvSpPr>
        <p:spPr>
          <a:xfrm>
            <a:off x="0" y="1641566"/>
            <a:ext cx="9139646" cy="9648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36228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48" y="365126"/>
            <a:ext cx="8316877" cy="1325563"/>
          </a:xfrm>
        </p:spPr>
        <p:txBody>
          <a:bodyPr/>
          <a:lstStyle/>
          <a:p>
            <a:r>
              <a:rPr lang="it-IT" dirty="0"/>
              <a:t>						</a:t>
            </a:r>
            <a:r>
              <a:rPr lang="it-IT" sz="2000" dirty="0">
                <a:solidFill>
                  <a:srgbClr val="0070C0"/>
                </a:solidFill>
              </a:rPr>
              <a:t>la rata in scadenza come è determinata</a:t>
            </a:r>
          </a:p>
        </p:txBody>
      </p:sp>
      <p:sp>
        <p:nvSpPr>
          <p:cNvPr id="4" name="Segnaposto contenuto 3"/>
          <p:cNvSpPr>
            <a:spLocks noGrp="1"/>
          </p:cNvSpPr>
          <p:nvPr>
            <p:ph sz="half" idx="2"/>
          </p:nvPr>
        </p:nvSpPr>
        <p:spPr>
          <a:xfrm>
            <a:off x="4876800" y="1805685"/>
            <a:ext cx="3886200" cy="1421531"/>
          </a:xfrm>
        </p:spPr>
        <p:txBody>
          <a:bodyPr>
            <a:normAutofit fontScale="25000" lnSpcReduction="20000"/>
          </a:bodyPr>
          <a:lstStyle/>
          <a:p>
            <a:pPr marL="0" indent="0">
              <a:buNone/>
            </a:pPr>
            <a:r>
              <a:rPr lang="it-IT" sz="8000" b="1" i="1" dirty="0"/>
              <a:t>Come si fa</a:t>
            </a:r>
            <a:endParaRPr lang="it-IT" sz="8000" i="1" dirty="0"/>
          </a:p>
          <a:p>
            <a:endParaRPr lang="it-IT" i="1" dirty="0"/>
          </a:p>
          <a:p>
            <a:pPr algn="just"/>
            <a:r>
              <a:rPr lang="it-IT" sz="4800" dirty="0"/>
              <a:t>Per il pagamento si procede mediante la piattaforma pago on line in cui è possibile già vedere tutte le 7 rate accertate. Per chi intenda pagare mediante F24 potrà acquisire l’importo da indicare nel modello .</a:t>
            </a:r>
          </a:p>
          <a:p>
            <a:pPr marL="0" indent="0">
              <a:buNone/>
            </a:pPr>
            <a:endParaRPr lang="it-IT" dirty="0"/>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400B07D-C1CB-4AE6-8F68-5D03925CF4A2}" type="slidenum">
              <a:rPr lang="it-IT" smtClean="0"/>
              <a:t>4</a:t>
            </a:fld>
            <a:endParaRPr lang="it-IT"/>
          </a:p>
        </p:txBody>
      </p:sp>
      <p:pic>
        <p:nvPicPr>
          <p:cNvPr id="7" name="Segnaposto contenuto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49382" y="0"/>
            <a:ext cx="4322618" cy="1690689"/>
          </a:xfrm>
        </p:spPr>
      </p:pic>
      <p:pic>
        <p:nvPicPr>
          <p:cNvPr id="8" name="Segnaposto contenuto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1782" y="152400"/>
            <a:ext cx="4322618" cy="1690689"/>
          </a:xfrm>
          <a:prstGeom prst="rect">
            <a:avLst/>
          </a:prstGeom>
        </p:spPr>
      </p:pic>
      <p:pic>
        <p:nvPicPr>
          <p:cNvPr id="13" name="Immagin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7289" y="3912371"/>
            <a:ext cx="3048000" cy="2033016"/>
          </a:xfrm>
          <a:prstGeom prst="rect">
            <a:avLst/>
          </a:prstGeom>
        </p:spPr>
      </p:pic>
      <p:sp>
        <p:nvSpPr>
          <p:cNvPr id="14" name="Rettangolo 13"/>
          <p:cNvSpPr/>
          <p:nvPr/>
        </p:nvSpPr>
        <p:spPr>
          <a:xfrm>
            <a:off x="0" y="1641566"/>
            <a:ext cx="9139646" cy="9648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CasellaDiTesto 11">
            <a:extLst>
              <a:ext uri="{FF2B5EF4-FFF2-40B4-BE49-F238E27FC236}">
                <a16:creationId xmlns:a16="http://schemas.microsoft.com/office/drawing/2014/main" id="{B8CEF2A9-EAC2-5D4F-B8BE-F9AA3727BA09}"/>
              </a:ext>
            </a:extLst>
          </p:cNvPr>
          <p:cNvSpPr txBox="1"/>
          <p:nvPr/>
        </p:nvSpPr>
        <p:spPr>
          <a:xfrm>
            <a:off x="88901" y="1843089"/>
            <a:ext cx="4905488" cy="4832092"/>
          </a:xfrm>
          <a:prstGeom prst="rect">
            <a:avLst/>
          </a:prstGeom>
          <a:noFill/>
        </p:spPr>
        <p:txBody>
          <a:bodyPr wrap="square" rtlCol="0">
            <a:spAutoFit/>
          </a:bodyPr>
          <a:lstStyle/>
          <a:p>
            <a:r>
              <a:rPr lang="it-IT" sz="1400" dirty="0"/>
              <a:t>La prima rata scadente è composta da</a:t>
            </a:r>
          </a:p>
          <a:p>
            <a:endParaRPr lang="it-IT" sz="1400" dirty="0"/>
          </a:p>
          <a:p>
            <a:r>
              <a:rPr lang="it-IT" sz="1400" dirty="0"/>
              <a:t>Contributo soggettivo – minimo €  457,94</a:t>
            </a:r>
          </a:p>
          <a:p>
            <a:r>
              <a:rPr lang="it-IT" sz="1400" dirty="0"/>
              <a:t>Contributo integrativo – minimo €  114,01</a:t>
            </a:r>
          </a:p>
          <a:p>
            <a:r>
              <a:rPr lang="it-IT" sz="1400" dirty="0" err="1"/>
              <a:t>Contrib</a:t>
            </a:r>
            <a:r>
              <a:rPr lang="it-IT" sz="1400" dirty="0"/>
              <a:t>. </a:t>
            </a:r>
            <a:r>
              <a:rPr lang="it-IT" sz="1400" dirty="0" err="1"/>
              <a:t>Sogg</a:t>
            </a:r>
            <a:r>
              <a:rPr lang="it-IT" sz="1400" dirty="0"/>
              <a:t>. </a:t>
            </a:r>
            <a:r>
              <a:rPr lang="it-IT" sz="1400" dirty="0" err="1"/>
              <a:t>Suppl</a:t>
            </a:r>
            <a:r>
              <a:rPr lang="it-IT" sz="1400" dirty="0"/>
              <a:t>.   – minimo  €  73,74</a:t>
            </a:r>
          </a:p>
          <a:p>
            <a:r>
              <a:rPr lang="it-IT" sz="1400" dirty="0"/>
              <a:t>Agli importi su determinati, è integrata la contribuzione eccedenza, determinata con l’applicazione dell’aliquota contributiva soggettiva minima e dell’aliquota fissa dello 075% per la contribuzione soggettiva supplementare sulla scorta del reddito dichiarato nel 2020, ovvero sulla scorta dell’ultima comunicazione reddituale acquisita.</a:t>
            </a:r>
          </a:p>
          <a:p>
            <a:r>
              <a:rPr lang="it-IT" sz="1400" dirty="0"/>
              <a:t>Ipotizzando un reddito di 100,000 euro e un volume d’affari di 150,000 al netto del contributo integrativo la rata includerà 1/7 delle eccedenze</a:t>
            </a:r>
          </a:p>
          <a:p>
            <a:r>
              <a:rPr lang="it-IT" sz="1400" dirty="0"/>
              <a:t>Soggettivo eccedenza ((100.000*0,15) – 3.205,64)/7= </a:t>
            </a:r>
          </a:p>
          <a:p>
            <a:r>
              <a:rPr lang="it-IT" sz="1400" dirty="0"/>
              <a:t>€ 1.684,91</a:t>
            </a:r>
          </a:p>
          <a:p>
            <a:r>
              <a:rPr lang="it-IT" sz="1400" dirty="0"/>
              <a:t>Integrativo eccedenza ((150.000*0,04)-798,25)/7= </a:t>
            </a:r>
          </a:p>
          <a:p>
            <a:r>
              <a:rPr lang="it-IT" sz="1400" dirty="0"/>
              <a:t>€ 743,13</a:t>
            </a:r>
          </a:p>
          <a:p>
            <a:r>
              <a:rPr lang="it-IT" sz="1400" dirty="0"/>
              <a:t>Soggettivo </a:t>
            </a:r>
            <a:r>
              <a:rPr lang="it-IT" sz="1400" dirty="0" err="1"/>
              <a:t>suppl</a:t>
            </a:r>
            <a:r>
              <a:rPr lang="it-IT" sz="1400" dirty="0"/>
              <a:t>. </a:t>
            </a:r>
            <a:r>
              <a:rPr lang="it-IT" sz="1400" dirty="0" err="1"/>
              <a:t>ecced</a:t>
            </a:r>
            <a:r>
              <a:rPr lang="it-IT" sz="1400" dirty="0"/>
              <a:t>. ((100.000*0,0075) – 516,00)7= </a:t>
            </a:r>
          </a:p>
          <a:p>
            <a:r>
              <a:rPr lang="it-IT" sz="1400" dirty="0"/>
              <a:t>€ 33,43</a:t>
            </a:r>
          </a:p>
          <a:p>
            <a:r>
              <a:rPr lang="it-IT" sz="1400" dirty="0"/>
              <a:t>Il totale da versare sarà quindi pari a (457,94+114,01+73,74+1684,91+743,13+33,43) € 3.107,164</a:t>
            </a:r>
          </a:p>
        </p:txBody>
      </p:sp>
    </p:spTree>
    <p:extLst>
      <p:ext uri="{BB962C8B-B14F-4D97-AF65-F5344CB8AC3E}">
        <p14:creationId xmlns:p14="http://schemas.microsoft.com/office/powerpoint/2010/main" val="2139367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48" y="365126"/>
            <a:ext cx="8316877" cy="1325563"/>
          </a:xfrm>
        </p:spPr>
        <p:txBody>
          <a:bodyPr/>
          <a:lstStyle/>
          <a:p>
            <a:r>
              <a:rPr lang="it-IT" dirty="0"/>
              <a:t>						</a:t>
            </a:r>
            <a:endParaRPr lang="it-IT" sz="2000" dirty="0">
              <a:solidFill>
                <a:srgbClr val="0070C0"/>
              </a:solidFill>
            </a:endParaRPr>
          </a:p>
        </p:txBody>
      </p:sp>
      <p:sp>
        <p:nvSpPr>
          <p:cNvPr id="3" name="Segnaposto contenuto 2"/>
          <p:cNvSpPr>
            <a:spLocks noGrp="1"/>
          </p:cNvSpPr>
          <p:nvPr>
            <p:ph sz="half" idx="1"/>
          </p:nvPr>
        </p:nvSpPr>
        <p:spPr>
          <a:xfrm>
            <a:off x="564853" y="1890450"/>
            <a:ext cx="3886200" cy="3802935"/>
          </a:xfrm>
        </p:spPr>
        <p:txBody>
          <a:bodyPr>
            <a:normAutofit lnSpcReduction="10000"/>
          </a:bodyPr>
          <a:lstStyle/>
          <a:p>
            <a:endParaRPr lang="it-IT" i="1" dirty="0"/>
          </a:p>
          <a:p>
            <a:pPr marL="0" indent="0">
              <a:buNone/>
            </a:pPr>
            <a:r>
              <a:rPr lang="it-IT" sz="1600" dirty="0"/>
              <a:t>Le modalità di pagamento restano invariate rispetto al 2020. </a:t>
            </a:r>
          </a:p>
          <a:p>
            <a:pPr marL="0" indent="0">
              <a:buNone/>
            </a:pPr>
            <a:r>
              <a:rPr lang="it-IT" sz="1600" dirty="0"/>
              <a:t>Dal 1° gennaio 2021 è inoltre variato l’istituto cassiere dell’ente. Il nuovo istituto Cassiere è la Banca Popolare di Sondrio.</a:t>
            </a:r>
          </a:p>
          <a:p>
            <a:pPr marL="0" indent="0">
              <a:buNone/>
            </a:pPr>
            <a:r>
              <a:rPr lang="it-IT" sz="1600" dirty="0"/>
              <a:t>Per chi sceglie di pagare mediante bonifico l’importo deve essere versato indicando il seguente codice Iban:</a:t>
            </a:r>
          </a:p>
          <a:p>
            <a:pPr marL="0" indent="0">
              <a:buNone/>
            </a:pPr>
            <a:r>
              <a:rPr lang="it-IT" sz="1600" b="1" dirty="0"/>
              <a:t>IT 81 V 05696 03211 000067000X74</a:t>
            </a:r>
          </a:p>
          <a:p>
            <a:pPr marL="0" indent="0">
              <a:buNone/>
            </a:pPr>
            <a:r>
              <a:rPr lang="it-IT" sz="1600" b="1" dirty="0"/>
              <a:t>L’iban del precedente cassiere resta comunque attivo (IT 91 A 01030 03200 000006312617).</a:t>
            </a:r>
          </a:p>
          <a:p>
            <a:pPr marL="0" indent="0">
              <a:buNone/>
            </a:pPr>
            <a:r>
              <a:rPr lang="it-IT" sz="1600" b="1" dirty="0"/>
              <a:t>Per la compilazione mediante F24 si rinvia alla circolare 1/2021 già trasmessa.</a:t>
            </a:r>
          </a:p>
          <a:p>
            <a:pPr marL="0" indent="0">
              <a:buNone/>
            </a:pPr>
            <a:endParaRPr lang="it-IT" sz="4900" dirty="0"/>
          </a:p>
          <a:p>
            <a:pPr marL="0" indent="0">
              <a:buNone/>
            </a:pPr>
            <a:endParaRPr lang="it-IT" sz="4900" dirty="0"/>
          </a:p>
          <a:p>
            <a:pPr marL="0" indent="0">
              <a:buNone/>
            </a:pPr>
            <a:endParaRPr lang="it-IT" sz="4900" dirty="0"/>
          </a:p>
          <a:p>
            <a:pPr marL="0" indent="0">
              <a:buNone/>
            </a:pPr>
            <a:endParaRPr lang="it-IT" sz="4900" dirty="0"/>
          </a:p>
        </p:txBody>
      </p:sp>
      <p:sp>
        <p:nvSpPr>
          <p:cNvPr id="4" name="Segnaposto contenuto 3"/>
          <p:cNvSpPr>
            <a:spLocks noGrp="1"/>
          </p:cNvSpPr>
          <p:nvPr>
            <p:ph sz="half" idx="2"/>
          </p:nvPr>
        </p:nvSpPr>
        <p:spPr>
          <a:xfrm>
            <a:off x="5973203" y="2317612"/>
            <a:ext cx="2846332" cy="1652653"/>
          </a:xfrm>
        </p:spPr>
        <p:txBody>
          <a:bodyPr>
            <a:noAutofit/>
          </a:bodyPr>
          <a:lstStyle/>
          <a:p>
            <a:pPr marL="0" indent="0" algn="just">
              <a:buNone/>
            </a:pPr>
            <a:r>
              <a:rPr lang="it-IT" sz="1200" b="1" i="1" dirty="0"/>
              <a:t>Ricordiamo che tramite la Carta Ragionieri è possibile accedere alla rateazione della contribuzione dovuto fino ad un massimo di 12 rate per ciascuna scadenza. Per la richiesta della carta  revolving potete consultare le informazioni al seguente link </a:t>
            </a:r>
            <a:r>
              <a:rPr lang="it-IT" sz="1200" b="1" i="1" dirty="0">
                <a:hlinkClick r:id="rId2"/>
              </a:rPr>
              <a:t>https://servizi.popso.it/informative_casse/index.php?cassa=RA</a:t>
            </a:r>
            <a:r>
              <a:rPr lang="it-IT" sz="1200" b="1" i="1" dirty="0"/>
              <a:t> </a:t>
            </a:r>
          </a:p>
          <a:p>
            <a:pPr marL="0" indent="0">
              <a:buNone/>
            </a:pPr>
            <a:endParaRPr lang="it-IT" sz="1200" i="1"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4400B07D-C1CB-4AE6-8F68-5D03925CF4A2}" type="slidenum">
              <a:rPr lang="it-IT" smtClean="0"/>
              <a:t>5</a:t>
            </a:fld>
            <a:endParaRPr lang="it-IT"/>
          </a:p>
        </p:txBody>
      </p:sp>
      <p:pic>
        <p:nvPicPr>
          <p:cNvPr id="7" name="Segnaposto contenuto 7"/>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49382" y="0"/>
            <a:ext cx="4322618" cy="1690689"/>
          </a:xfrm>
        </p:spPr>
      </p:pic>
      <p:pic>
        <p:nvPicPr>
          <p:cNvPr id="8" name="Segnaposto contenuto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1782" y="152400"/>
            <a:ext cx="4322618" cy="1690689"/>
          </a:xfrm>
          <a:prstGeom prst="rect">
            <a:avLst/>
          </a:prstGeom>
        </p:spPr>
      </p:pic>
      <p:pic>
        <p:nvPicPr>
          <p:cNvPr id="9" name="Immagin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33318" y="4170935"/>
            <a:ext cx="3048000" cy="2033016"/>
          </a:xfrm>
          <a:prstGeom prst="rect">
            <a:avLst/>
          </a:prstGeom>
        </p:spPr>
      </p:pic>
      <p:sp>
        <p:nvSpPr>
          <p:cNvPr id="12" name="Rettangolo 11"/>
          <p:cNvSpPr/>
          <p:nvPr/>
        </p:nvSpPr>
        <p:spPr>
          <a:xfrm>
            <a:off x="0" y="1641566"/>
            <a:ext cx="9139646" cy="9648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147302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						</a:t>
            </a:r>
            <a:r>
              <a:rPr lang="it-IT" dirty="0">
                <a:solidFill>
                  <a:srgbClr val="0070C0"/>
                </a:solidFill>
              </a:rPr>
              <a:t>Le nuove sanzioni</a:t>
            </a:r>
          </a:p>
        </p:txBody>
      </p:sp>
      <p:sp>
        <p:nvSpPr>
          <p:cNvPr id="3" name="Segnaposto contenuto 2"/>
          <p:cNvSpPr>
            <a:spLocks noGrp="1"/>
          </p:cNvSpPr>
          <p:nvPr>
            <p:ph sz="half" idx="1"/>
          </p:nvPr>
        </p:nvSpPr>
        <p:spPr>
          <a:xfrm>
            <a:off x="695325" y="1822450"/>
            <a:ext cx="3886200" cy="4351338"/>
          </a:xfrm>
        </p:spPr>
        <p:txBody>
          <a:bodyPr>
            <a:normAutofit/>
          </a:bodyPr>
          <a:lstStyle/>
          <a:p>
            <a:pPr marL="0" indent="0">
              <a:buNone/>
            </a:pPr>
            <a:endParaRPr lang="it-IT" dirty="0"/>
          </a:p>
          <a:p>
            <a:pPr marL="0" indent="0">
              <a:buNone/>
            </a:pPr>
            <a:endParaRPr lang="it-IT" sz="3300" dirty="0">
              <a:solidFill>
                <a:srgbClr val="0070C0"/>
              </a:solidFill>
              <a:latin typeface="+mj-lt"/>
              <a:ea typeface="+mj-ea"/>
              <a:cs typeface="+mj-cs"/>
            </a:endParaRPr>
          </a:p>
        </p:txBody>
      </p:sp>
      <p:sp>
        <p:nvSpPr>
          <p:cNvPr id="4" name="Segnaposto contenuto 3"/>
          <p:cNvSpPr>
            <a:spLocks noGrp="1"/>
          </p:cNvSpPr>
          <p:nvPr>
            <p:ph sz="half" idx="2"/>
          </p:nvPr>
        </p:nvSpPr>
        <p:spPr/>
        <p:txBody>
          <a:bodyPr>
            <a:normAutofit/>
          </a:bodyPr>
          <a:lstStyle/>
          <a:p>
            <a:pPr marL="0" indent="0">
              <a:buNone/>
            </a:pPr>
            <a:endParaRPr lang="it-IT" b="1" dirty="0"/>
          </a:p>
          <a:p>
            <a:pPr marL="0" indent="0">
              <a:buNone/>
            </a:pPr>
            <a:endParaRPr lang="it-IT" b="1" dirty="0"/>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400B07D-C1CB-4AE6-8F68-5D03925CF4A2}" type="slidenum">
              <a:rPr lang="it-IT" smtClean="0"/>
              <a:t>6</a:t>
            </a:fld>
            <a:endParaRPr lang="it-IT"/>
          </a:p>
        </p:txBody>
      </p:sp>
      <p:pic>
        <p:nvPicPr>
          <p:cNvPr id="7" name="Segnaposto contenuto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49382" y="0"/>
            <a:ext cx="4322618" cy="1690689"/>
          </a:xfrm>
        </p:spPr>
      </p:pic>
      <p:pic>
        <p:nvPicPr>
          <p:cNvPr id="8" name="Segnaposto contenuto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1782" y="152400"/>
            <a:ext cx="4322618" cy="1690689"/>
          </a:xfrm>
          <a:prstGeom prst="rect">
            <a:avLst/>
          </a:prstGeom>
        </p:spPr>
      </p:pic>
      <p:sp>
        <p:nvSpPr>
          <p:cNvPr id="12" name="CasellaDiTesto 11"/>
          <p:cNvSpPr txBox="1"/>
          <p:nvPr/>
        </p:nvSpPr>
        <p:spPr>
          <a:xfrm>
            <a:off x="628650" y="1726141"/>
            <a:ext cx="8007350" cy="4770537"/>
          </a:xfrm>
          <a:prstGeom prst="rect">
            <a:avLst/>
          </a:prstGeom>
          <a:noFill/>
        </p:spPr>
        <p:txBody>
          <a:bodyPr wrap="square" rtlCol="0">
            <a:spAutoFit/>
          </a:bodyPr>
          <a:lstStyle/>
          <a:p>
            <a:r>
              <a:rPr lang="it-IT" sz="1600" dirty="0">
                <a:solidFill>
                  <a:srgbClr val="0070C0"/>
                </a:solidFill>
                <a:latin typeface="+mj-lt"/>
                <a:ea typeface="+mj-ea"/>
                <a:cs typeface="+mj-cs"/>
              </a:rPr>
              <a:t>Nuovo regime sanzionatorio dal 1/01/2021.</a:t>
            </a:r>
          </a:p>
          <a:p>
            <a:r>
              <a:rPr lang="it-IT" sz="1600" dirty="0">
                <a:latin typeface="+mj-lt"/>
                <a:ea typeface="+mj-ea"/>
                <a:cs typeface="+mj-cs"/>
              </a:rPr>
              <a:t>Per il tardivo versamento di ciascuna rata è dovuta la sanzione dell’1% mensile ove il pagamento intervenga entro un anno, incrementato al 2% mensile ove il pagamento è effettuato dal secondo anno fino al massimo del 60% del contributo non versato. L’interesse è pari al tasso legale maggiorato del 2%.</a:t>
            </a:r>
          </a:p>
          <a:p>
            <a:r>
              <a:rPr lang="it-IT" sz="1600" dirty="0">
                <a:latin typeface="+mj-lt"/>
                <a:ea typeface="+mj-ea"/>
                <a:cs typeface="+mj-cs"/>
              </a:rPr>
              <a:t>Per i versamenti tardivi è possibile fruire del ravvedimento operoso che prevede la riduzione ad 1/8 della sanzione maturata se il versamento è operato entro il 60° giorno dalla scadenza originaria ove non contestata.</a:t>
            </a:r>
          </a:p>
          <a:p>
            <a:r>
              <a:rPr lang="it-IT" sz="1600" dirty="0">
                <a:latin typeface="+mj-lt"/>
                <a:ea typeface="+mj-ea"/>
                <a:cs typeface="+mj-cs"/>
              </a:rPr>
              <a:t>Se il versamento è effettuato oltre il 60° giorno ma entro il 120° giorno la sanzione maturata è ridotta ad 1/5 ove non contestata.</a:t>
            </a:r>
          </a:p>
          <a:p>
            <a:r>
              <a:rPr lang="it-IT" sz="1600" dirty="0">
                <a:latin typeface="+mj-lt"/>
                <a:ea typeface="+mj-ea"/>
                <a:cs typeface="+mj-cs"/>
              </a:rPr>
              <a:t>In caso di contestazione del tardivo pagamento è possibile beneficiare della riduzione ad 1/3 della sanzione irrogata purché il versamento avvenga nel termine indicato nella comunicazione e comunque entro il 180° giorno dalla scadenza originaria.</a:t>
            </a:r>
          </a:p>
          <a:p>
            <a:endParaRPr lang="it-IT" sz="1600" dirty="0">
              <a:latin typeface="+mj-lt"/>
              <a:ea typeface="+mj-ea"/>
              <a:cs typeface="+mj-cs"/>
            </a:endParaRPr>
          </a:p>
          <a:p>
            <a:r>
              <a:rPr lang="it-IT" sz="1600" dirty="0">
                <a:latin typeface="+mj-lt"/>
                <a:ea typeface="+mj-ea"/>
                <a:cs typeface="+mj-cs"/>
              </a:rPr>
              <a:t>Esempio: Versamento del 28 febbraio effettuato entro il 31/03/2021 Importo dovuto 3.102,16</a:t>
            </a:r>
          </a:p>
          <a:p>
            <a:r>
              <a:rPr lang="it-IT" sz="1600" dirty="0">
                <a:latin typeface="+mj-lt"/>
                <a:ea typeface="+mj-ea"/>
                <a:cs typeface="+mj-cs"/>
              </a:rPr>
              <a:t>sanzione (( 3.102,16*0,01)*/8)= 3,88 interesse (3.102,16*0,0201*31)/365 = 5,29. Importo complessivamente dovuto mediante ravvedimento = (3.102,16 + 3,88 + 5,3) = 3.111,34.</a:t>
            </a:r>
          </a:p>
          <a:p>
            <a:r>
              <a:rPr lang="it-IT" sz="1600" dirty="0">
                <a:latin typeface="+mj-lt"/>
                <a:ea typeface="+mj-ea"/>
                <a:cs typeface="+mj-cs"/>
              </a:rPr>
              <a:t>Le sanzioni  e gli interessi possono essere versati con le stesse modalità dei contributi; se si versano tramite F24 occorre utilizzare il codice tributo E077.</a:t>
            </a:r>
          </a:p>
        </p:txBody>
      </p:sp>
      <p:sp>
        <p:nvSpPr>
          <p:cNvPr id="13" name="Rettangolo 12"/>
          <p:cNvSpPr/>
          <p:nvPr/>
        </p:nvSpPr>
        <p:spPr>
          <a:xfrm>
            <a:off x="0" y="1641566"/>
            <a:ext cx="9139646" cy="9648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6458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6473" y="136524"/>
            <a:ext cx="7886700" cy="1325563"/>
          </a:xfrm>
        </p:spPr>
        <p:txBody>
          <a:bodyPr/>
          <a:lstStyle/>
          <a:p>
            <a:r>
              <a:rPr lang="it-IT" dirty="0"/>
              <a:t>						</a:t>
            </a:r>
            <a:r>
              <a:rPr lang="it-IT" sz="2000" dirty="0">
                <a:solidFill>
                  <a:srgbClr val="0070C0"/>
                </a:solidFill>
              </a:rPr>
              <a:t>Le opzioni per la riduzione dei                                                						contributi</a:t>
            </a:r>
            <a:r>
              <a:rPr lang="it-IT" dirty="0">
                <a:solidFill>
                  <a:srgbClr val="0070C0"/>
                </a:solidFill>
              </a:rPr>
              <a:t> </a:t>
            </a:r>
          </a:p>
        </p:txBody>
      </p:sp>
      <p:sp>
        <p:nvSpPr>
          <p:cNvPr id="3" name="Segnaposto contenuto 2"/>
          <p:cNvSpPr>
            <a:spLocks noGrp="1"/>
          </p:cNvSpPr>
          <p:nvPr>
            <p:ph sz="half" idx="1"/>
          </p:nvPr>
        </p:nvSpPr>
        <p:spPr>
          <a:xfrm>
            <a:off x="695325" y="1822450"/>
            <a:ext cx="3886200" cy="4351338"/>
          </a:xfrm>
        </p:spPr>
        <p:txBody>
          <a:bodyPr>
            <a:normAutofit/>
          </a:bodyPr>
          <a:lstStyle/>
          <a:p>
            <a:pPr marL="0" indent="0">
              <a:buNone/>
            </a:pPr>
            <a:endParaRPr lang="it-IT" dirty="0"/>
          </a:p>
          <a:p>
            <a:pPr marL="0" indent="0">
              <a:buNone/>
            </a:pPr>
            <a:endParaRPr lang="it-IT" sz="3300" dirty="0">
              <a:solidFill>
                <a:srgbClr val="0070C0"/>
              </a:solidFill>
              <a:latin typeface="+mj-lt"/>
              <a:ea typeface="+mj-ea"/>
              <a:cs typeface="+mj-cs"/>
            </a:endParaRPr>
          </a:p>
        </p:txBody>
      </p:sp>
      <p:sp>
        <p:nvSpPr>
          <p:cNvPr id="4" name="Segnaposto contenuto 3"/>
          <p:cNvSpPr>
            <a:spLocks noGrp="1"/>
          </p:cNvSpPr>
          <p:nvPr>
            <p:ph sz="half" idx="2"/>
          </p:nvPr>
        </p:nvSpPr>
        <p:spPr/>
        <p:txBody>
          <a:bodyPr>
            <a:normAutofit/>
          </a:bodyPr>
          <a:lstStyle/>
          <a:p>
            <a:pPr marL="0" indent="0">
              <a:buNone/>
            </a:pPr>
            <a:endParaRPr lang="it-IT" b="1" dirty="0"/>
          </a:p>
          <a:p>
            <a:pPr marL="0" indent="0">
              <a:buNone/>
            </a:pPr>
            <a:endParaRPr lang="it-IT" b="1" dirty="0"/>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400B07D-C1CB-4AE6-8F68-5D03925CF4A2}" type="slidenum">
              <a:rPr lang="it-IT" smtClean="0"/>
              <a:t>7</a:t>
            </a:fld>
            <a:endParaRPr lang="it-IT"/>
          </a:p>
        </p:txBody>
      </p:sp>
      <p:pic>
        <p:nvPicPr>
          <p:cNvPr id="7" name="Segnaposto contenuto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49382" y="0"/>
            <a:ext cx="4322618" cy="1690689"/>
          </a:xfrm>
        </p:spPr>
      </p:pic>
      <p:pic>
        <p:nvPicPr>
          <p:cNvPr id="8" name="Segnaposto contenuto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748" y="0"/>
            <a:ext cx="4322618" cy="1690689"/>
          </a:xfrm>
          <a:prstGeom prst="rect">
            <a:avLst/>
          </a:prstGeom>
        </p:spPr>
      </p:pic>
      <p:sp>
        <p:nvSpPr>
          <p:cNvPr id="12" name="CasellaDiTesto 11"/>
          <p:cNvSpPr txBox="1"/>
          <p:nvPr/>
        </p:nvSpPr>
        <p:spPr>
          <a:xfrm>
            <a:off x="628650" y="1726141"/>
            <a:ext cx="8007350" cy="5016758"/>
          </a:xfrm>
          <a:prstGeom prst="rect">
            <a:avLst/>
          </a:prstGeom>
          <a:noFill/>
        </p:spPr>
        <p:txBody>
          <a:bodyPr wrap="square" rtlCol="0">
            <a:spAutoFit/>
          </a:bodyPr>
          <a:lstStyle/>
          <a:p>
            <a:r>
              <a:rPr lang="it-IT" sz="1600" dirty="0">
                <a:solidFill>
                  <a:srgbClr val="0070C0"/>
                </a:solidFill>
                <a:latin typeface="+mj-lt"/>
                <a:ea typeface="+mj-ea"/>
                <a:cs typeface="+mj-cs"/>
              </a:rPr>
              <a:t>La contribuzione può essere ridotta a seguito di opzione da:</a:t>
            </a:r>
            <a:endParaRPr lang="it-IT" sz="1600" dirty="0">
              <a:latin typeface="+mj-lt"/>
              <a:ea typeface="+mj-ea"/>
              <a:cs typeface="+mj-cs"/>
            </a:endParaRPr>
          </a:p>
          <a:p>
            <a:r>
              <a:rPr lang="it-IT" sz="1600" b="1" dirty="0">
                <a:solidFill>
                  <a:srgbClr val="0099FF"/>
                </a:solidFill>
                <a:latin typeface="+mj-lt"/>
                <a:ea typeface="+mj-ea"/>
                <a:cs typeface="+mj-cs"/>
              </a:rPr>
              <a:t>A) Nuovi iscritti all’Associazione CNPR aventi età inferiore ai 38 anni</a:t>
            </a:r>
            <a:r>
              <a:rPr lang="it-IT" sz="1600" dirty="0">
                <a:latin typeface="+mj-lt"/>
                <a:ea typeface="+mj-ea"/>
                <a:cs typeface="+mj-cs"/>
              </a:rPr>
              <a:t> possono ridurre la contribuzione al 50% della contribuzione soggettiva. </a:t>
            </a:r>
          </a:p>
          <a:p>
            <a:r>
              <a:rPr lang="it-IT" sz="1600" dirty="0">
                <a:latin typeface="+mj-lt"/>
                <a:ea typeface="+mj-ea"/>
                <a:cs typeface="+mj-cs"/>
              </a:rPr>
              <a:t> Per sette anni e comunque non oltre il compimento del 38° anno di età. Per questi soggetti non è dovuta la contribuzione minima del contributo integrativo. L’opzione va esercitata entro il termine di versamento della prima rata di contribuzione.</a:t>
            </a:r>
          </a:p>
          <a:p>
            <a:r>
              <a:rPr lang="it-IT" sz="1600" dirty="0">
                <a:latin typeface="+mj-lt"/>
                <a:ea typeface="+mj-ea"/>
                <a:cs typeface="+mj-cs"/>
              </a:rPr>
              <a:t>L’opzione su richiamata è applicabile anche ai pensionati di invalidità di età inferiore a 38 anni.</a:t>
            </a:r>
          </a:p>
          <a:p>
            <a:endParaRPr lang="it-IT" sz="1600" dirty="0">
              <a:latin typeface="+mj-lt"/>
              <a:ea typeface="+mj-ea"/>
              <a:cs typeface="+mj-cs"/>
            </a:endParaRPr>
          </a:p>
          <a:p>
            <a:r>
              <a:rPr lang="it-IT" sz="1600" b="1" dirty="0">
                <a:solidFill>
                  <a:srgbClr val="0099FF"/>
                </a:solidFill>
                <a:latin typeface="+mj-lt"/>
                <a:ea typeface="+mj-ea"/>
                <a:cs typeface="+mj-cs"/>
              </a:rPr>
              <a:t>B) </a:t>
            </a:r>
            <a:r>
              <a:rPr lang="it-IT" sz="1600" dirty="0">
                <a:latin typeface="+mj-lt"/>
                <a:ea typeface="+mj-ea"/>
                <a:cs typeface="+mj-cs"/>
              </a:rPr>
              <a:t>Dal 1° gennaio 2021 è inoltre introdotta una nuova forma di opzione per i </a:t>
            </a:r>
            <a:r>
              <a:rPr lang="it-IT" sz="1600" b="1" dirty="0">
                <a:solidFill>
                  <a:srgbClr val="0099FF"/>
                </a:solidFill>
                <a:latin typeface="+mj-lt"/>
                <a:ea typeface="+mj-ea"/>
                <a:cs typeface="+mj-cs"/>
              </a:rPr>
              <a:t>soggetti che al 31/12 dell’anno precedente abbiano raggiunto il requisito di anzianità contributiva utile al pensionamento di vecchiaia, ma non l’età anagrafica</a:t>
            </a:r>
            <a:r>
              <a:rPr lang="it-IT" sz="1600" dirty="0">
                <a:latin typeface="+mj-lt"/>
                <a:ea typeface="+mj-ea"/>
                <a:cs typeface="+mj-cs"/>
              </a:rPr>
              <a:t>. Questi soggetti  potranno optare per la riduzione dei contributi (50% della contribuzione soggettiva e contributo integrativo senza applicazione del minimi). In sede di modello A19 potranno scegliere di versare una contribuzione sul reddito professionale scegliendo tra un’aliquota minimale del 7,5% ed un’aliquota massima del 12,5%.</a:t>
            </a:r>
          </a:p>
          <a:p>
            <a:r>
              <a:rPr lang="it-IT" sz="1600" dirty="0">
                <a:latin typeface="+mj-lt"/>
                <a:ea typeface="+mj-ea"/>
                <a:cs typeface="+mj-cs"/>
              </a:rPr>
              <a:t>I soggetti che hanno maturato questo requisito (art. 8, comma 10 del Regolamento della Previdenza) riceveranno entro il prossimo 20 febbraio comunicazione a mezzo Pec dalla CNPR, nella quale saranno illustrate le modalità di esercizio dell’opzione, al fine di vedersi ridotta la contribuzione da versare. Pertanto dopo l’opzione verrà trasmesso il nuovo importo da versare entro il 28 febbraio p.v.</a:t>
            </a:r>
          </a:p>
        </p:txBody>
      </p:sp>
      <p:sp>
        <p:nvSpPr>
          <p:cNvPr id="13" name="Rettangolo 12"/>
          <p:cNvSpPr/>
          <p:nvPr/>
        </p:nvSpPr>
        <p:spPr>
          <a:xfrm>
            <a:off x="0" y="1641566"/>
            <a:ext cx="9139646" cy="9648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281372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egnaposto contenuto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1782" y="152400"/>
            <a:ext cx="4322618" cy="1690689"/>
          </a:xfrm>
          <a:prstGeom prst="rect">
            <a:avLst/>
          </a:prstGeom>
        </p:spPr>
      </p:pic>
      <p:sp>
        <p:nvSpPr>
          <p:cNvPr id="2" name="Titolo 1"/>
          <p:cNvSpPr>
            <a:spLocks noGrp="1"/>
          </p:cNvSpPr>
          <p:nvPr>
            <p:ph type="title"/>
          </p:nvPr>
        </p:nvSpPr>
        <p:spPr>
          <a:xfrm>
            <a:off x="781049" y="401953"/>
            <a:ext cx="8107769" cy="1325563"/>
          </a:xfrm>
        </p:spPr>
        <p:txBody>
          <a:bodyPr/>
          <a:lstStyle/>
          <a:p>
            <a:r>
              <a:rPr lang="it-IT" dirty="0"/>
              <a:t>					     </a:t>
            </a:r>
            <a:r>
              <a:rPr lang="it-IT" dirty="0">
                <a:solidFill>
                  <a:srgbClr val="0070C0"/>
                </a:solidFill>
              </a:rPr>
              <a:t>Informazioni e contatti</a:t>
            </a:r>
          </a:p>
        </p:txBody>
      </p:sp>
      <p:sp>
        <p:nvSpPr>
          <p:cNvPr id="3" name="Segnaposto contenuto 2"/>
          <p:cNvSpPr>
            <a:spLocks noGrp="1"/>
          </p:cNvSpPr>
          <p:nvPr>
            <p:ph sz="half" idx="1"/>
          </p:nvPr>
        </p:nvSpPr>
        <p:spPr>
          <a:xfrm>
            <a:off x="695325" y="1822450"/>
            <a:ext cx="3886200" cy="4351338"/>
          </a:xfrm>
        </p:spPr>
        <p:txBody>
          <a:bodyPr>
            <a:normAutofit/>
          </a:bodyPr>
          <a:lstStyle/>
          <a:p>
            <a:pPr marL="0" indent="0">
              <a:buNone/>
            </a:pPr>
            <a:endParaRPr lang="it-IT" dirty="0"/>
          </a:p>
          <a:p>
            <a:pPr marL="0" indent="0">
              <a:buNone/>
            </a:pPr>
            <a:endParaRPr lang="it-IT" sz="3300" dirty="0">
              <a:solidFill>
                <a:srgbClr val="0070C0"/>
              </a:solidFill>
              <a:latin typeface="+mj-lt"/>
              <a:ea typeface="+mj-ea"/>
              <a:cs typeface="+mj-cs"/>
            </a:endParaRPr>
          </a:p>
        </p:txBody>
      </p:sp>
      <p:sp>
        <p:nvSpPr>
          <p:cNvPr id="4" name="Segnaposto contenuto 3"/>
          <p:cNvSpPr>
            <a:spLocks noGrp="1"/>
          </p:cNvSpPr>
          <p:nvPr>
            <p:ph sz="half" idx="2"/>
          </p:nvPr>
        </p:nvSpPr>
        <p:spPr/>
        <p:txBody>
          <a:bodyPr>
            <a:normAutofit/>
          </a:bodyPr>
          <a:lstStyle/>
          <a:p>
            <a:pPr marL="0" indent="0">
              <a:buNone/>
            </a:pPr>
            <a:endParaRPr lang="it-IT" b="1" dirty="0"/>
          </a:p>
          <a:p>
            <a:pPr marL="0" indent="0">
              <a:buNone/>
            </a:pPr>
            <a:endParaRPr lang="it-IT" b="1" dirty="0"/>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400B07D-C1CB-4AE6-8F68-5D03925CF4A2}" type="slidenum">
              <a:rPr lang="it-IT" smtClean="0"/>
              <a:t>8</a:t>
            </a:fld>
            <a:endParaRPr lang="it-IT"/>
          </a:p>
        </p:txBody>
      </p:sp>
      <p:pic>
        <p:nvPicPr>
          <p:cNvPr id="7" name="Segnaposto contenuto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49382" y="0"/>
            <a:ext cx="4322618" cy="1690689"/>
          </a:xfrm>
        </p:spPr>
      </p:pic>
      <p:sp>
        <p:nvSpPr>
          <p:cNvPr id="10" name="Rettangolo 9"/>
          <p:cNvSpPr/>
          <p:nvPr/>
        </p:nvSpPr>
        <p:spPr>
          <a:xfrm>
            <a:off x="3829050" y="2647255"/>
            <a:ext cx="4295295" cy="3139321"/>
          </a:xfrm>
          <a:prstGeom prst="rect">
            <a:avLst/>
          </a:prstGeom>
        </p:spPr>
        <p:txBody>
          <a:bodyPr wrap="square">
            <a:spAutoFit/>
          </a:bodyPr>
          <a:lstStyle/>
          <a:p>
            <a:r>
              <a:rPr lang="it-IT" b="1" i="1" dirty="0"/>
              <a:t>Per richiedere informazioni è possibile contattare la Cassa: </a:t>
            </a:r>
          </a:p>
          <a:p>
            <a:r>
              <a:rPr lang="it-IT" i="1" dirty="0"/>
              <a:t>al telefono chiamando il</a:t>
            </a:r>
          </a:p>
          <a:p>
            <a:endParaRPr lang="it-IT" i="1" dirty="0"/>
          </a:p>
          <a:p>
            <a:r>
              <a:rPr lang="it-IT" i="1" dirty="0"/>
              <a:t> </a:t>
            </a:r>
            <a:r>
              <a:rPr lang="it-IT" b="1" i="1" dirty="0"/>
              <a:t>numero gratuito 800 814601</a:t>
            </a:r>
          </a:p>
          <a:p>
            <a:endParaRPr lang="it-IT" i="1" dirty="0"/>
          </a:p>
          <a:p>
            <a:r>
              <a:rPr lang="it-IT" i="1" dirty="0"/>
              <a:t>raggiungibile anche da cellulare, dal lunedì al venerdì dalle ore 9,30 alle ore 13,00;</a:t>
            </a:r>
          </a:p>
          <a:p>
            <a:r>
              <a:rPr lang="it-IT" i="1" dirty="0"/>
              <a:t>inviando una e-mail all'indirizzo: </a:t>
            </a:r>
            <a:r>
              <a:rPr lang="it-IT" i="1" dirty="0">
                <a:hlinkClick r:id="rId3"/>
              </a:rPr>
              <a:t>informazioni@pec.cassaragionieri.it</a:t>
            </a:r>
            <a:endParaRPr lang="it-IT" i="1" dirty="0"/>
          </a:p>
          <a:p>
            <a:endParaRPr lang="it-IT" i="1" dirty="0"/>
          </a:p>
        </p:txBody>
      </p:sp>
      <p:pic>
        <p:nvPicPr>
          <p:cNvPr id="14" name="Immagin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6565" y="1933613"/>
            <a:ext cx="3275713" cy="3837986"/>
          </a:xfrm>
          <a:prstGeom prst="rect">
            <a:avLst/>
          </a:prstGeom>
        </p:spPr>
      </p:pic>
    </p:spTree>
    <p:extLst>
      <p:ext uri="{BB962C8B-B14F-4D97-AF65-F5344CB8AC3E}">
        <p14:creationId xmlns:p14="http://schemas.microsoft.com/office/powerpoint/2010/main" val="373979334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1308</TotalTime>
  <Words>1127</Words>
  <Application>Microsoft Office PowerPoint</Application>
  <PresentationFormat>Presentazione su schermo (4:3)</PresentationFormat>
  <Paragraphs>78</Paragraphs>
  <Slides>8</Slides>
  <Notes>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Arial</vt:lpstr>
      <vt:lpstr>Calibri</vt:lpstr>
      <vt:lpstr>Calibri Light</vt:lpstr>
      <vt:lpstr>Tema di Office</vt:lpstr>
      <vt:lpstr>BREVE GUIDA AL VERSAMENTO DEI CONTRIBUTI PREVIDENZIALI (aggiornata con la riforma del Regolamento della Previdenza entrata in vigore il 1° gennaio 2021)</vt:lpstr>
      <vt:lpstr>       Contribuzione 2021</vt:lpstr>
      <vt:lpstr>      I Contributi</vt:lpstr>
      <vt:lpstr>      la rata in scadenza come è determinata</vt:lpstr>
      <vt:lpstr>      </vt:lpstr>
      <vt:lpstr>      Le nuove sanzioni</vt:lpstr>
      <vt:lpstr>      Le opzioni per la riduzione dei                                                      contributi </vt:lpstr>
      <vt:lpstr>          Informazioni e contatti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Baldino</dc:creator>
  <cp:lastModifiedBy>salvatore baldino</cp:lastModifiedBy>
  <cp:revision>161</cp:revision>
  <cp:lastPrinted>2018-02-02T15:45:19Z</cp:lastPrinted>
  <dcterms:created xsi:type="dcterms:W3CDTF">2018-01-25T08:07:59Z</dcterms:created>
  <dcterms:modified xsi:type="dcterms:W3CDTF">2021-02-11T17:53:06Z</dcterms:modified>
</cp:coreProperties>
</file>